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36576000" cy="41549638"/>
  <p:notesSz cx="6858000" cy="9144000"/>
  <p:defaultTextStyle>
    <a:defPPr>
      <a:defRPr lang="en-US"/>
    </a:defPPr>
    <a:lvl1pPr marL="0" algn="l" defTabSz="3749954" rtl="0" eaLnBrk="1" latinLnBrk="0" hangingPunct="1">
      <a:defRPr sz="7382" kern="1200">
        <a:solidFill>
          <a:schemeClr val="tx1"/>
        </a:solidFill>
        <a:latin typeface="+mn-lt"/>
        <a:ea typeface="+mn-ea"/>
        <a:cs typeface="+mn-cs"/>
      </a:defRPr>
    </a:lvl1pPr>
    <a:lvl2pPr marL="1874977" algn="l" defTabSz="3749954" rtl="0" eaLnBrk="1" latinLnBrk="0" hangingPunct="1">
      <a:defRPr sz="7382" kern="1200">
        <a:solidFill>
          <a:schemeClr val="tx1"/>
        </a:solidFill>
        <a:latin typeface="+mn-lt"/>
        <a:ea typeface="+mn-ea"/>
        <a:cs typeface="+mn-cs"/>
      </a:defRPr>
    </a:lvl2pPr>
    <a:lvl3pPr marL="3749954" algn="l" defTabSz="3749954" rtl="0" eaLnBrk="1" latinLnBrk="0" hangingPunct="1">
      <a:defRPr sz="7382" kern="1200">
        <a:solidFill>
          <a:schemeClr val="tx1"/>
        </a:solidFill>
        <a:latin typeface="+mn-lt"/>
        <a:ea typeface="+mn-ea"/>
        <a:cs typeface="+mn-cs"/>
      </a:defRPr>
    </a:lvl3pPr>
    <a:lvl4pPr marL="5624932" algn="l" defTabSz="3749954" rtl="0" eaLnBrk="1" latinLnBrk="0" hangingPunct="1">
      <a:defRPr sz="7382" kern="1200">
        <a:solidFill>
          <a:schemeClr val="tx1"/>
        </a:solidFill>
        <a:latin typeface="+mn-lt"/>
        <a:ea typeface="+mn-ea"/>
        <a:cs typeface="+mn-cs"/>
      </a:defRPr>
    </a:lvl4pPr>
    <a:lvl5pPr marL="7499909" algn="l" defTabSz="3749954" rtl="0" eaLnBrk="1" latinLnBrk="0" hangingPunct="1">
      <a:defRPr sz="7382" kern="1200">
        <a:solidFill>
          <a:schemeClr val="tx1"/>
        </a:solidFill>
        <a:latin typeface="+mn-lt"/>
        <a:ea typeface="+mn-ea"/>
        <a:cs typeface="+mn-cs"/>
      </a:defRPr>
    </a:lvl5pPr>
    <a:lvl6pPr marL="9374886" algn="l" defTabSz="3749954" rtl="0" eaLnBrk="1" latinLnBrk="0" hangingPunct="1">
      <a:defRPr sz="7382" kern="1200">
        <a:solidFill>
          <a:schemeClr val="tx1"/>
        </a:solidFill>
        <a:latin typeface="+mn-lt"/>
        <a:ea typeface="+mn-ea"/>
        <a:cs typeface="+mn-cs"/>
      </a:defRPr>
    </a:lvl6pPr>
    <a:lvl7pPr marL="11249863" algn="l" defTabSz="3749954" rtl="0" eaLnBrk="1" latinLnBrk="0" hangingPunct="1">
      <a:defRPr sz="7382" kern="1200">
        <a:solidFill>
          <a:schemeClr val="tx1"/>
        </a:solidFill>
        <a:latin typeface="+mn-lt"/>
        <a:ea typeface="+mn-ea"/>
        <a:cs typeface="+mn-cs"/>
      </a:defRPr>
    </a:lvl7pPr>
    <a:lvl8pPr marL="13124840" algn="l" defTabSz="3749954" rtl="0" eaLnBrk="1" latinLnBrk="0" hangingPunct="1">
      <a:defRPr sz="7382" kern="1200">
        <a:solidFill>
          <a:schemeClr val="tx1"/>
        </a:solidFill>
        <a:latin typeface="+mn-lt"/>
        <a:ea typeface="+mn-ea"/>
        <a:cs typeface="+mn-cs"/>
      </a:defRPr>
    </a:lvl8pPr>
    <a:lvl9pPr marL="14999818" algn="l" defTabSz="3749954" rtl="0" eaLnBrk="1" latinLnBrk="0" hangingPunct="1">
      <a:defRPr sz="738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086">
          <p15:clr>
            <a:srgbClr val="A4A3A4"/>
          </p15:clr>
        </p15:guide>
        <p15:guide id="2" pos="115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854"/>
    <p:restoredTop sz="95829"/>
  </p:normalViewPr>
  <p:slideViewPr>
    <p:cSldViewPr snapToGrid="0" snapToObjects="1">
      <p:cViewPr>
        <p:scale>
          <a:sx n="35" d="100"/>
          <a:sy n="35" d="100"/>
        </p:scale>
        <p:origin x="6216" y="208"/>
      </p:cViewPr>
      <p:guideLst>
        <p:guide orient="horz" pos="13086"/>
        <p:guide pos="115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6799909"/>
            <a:ext cx="31089600" cy="14465430"/>
          </a:xfrm>
        </p:spPr>
        <p:txBody>
          <a:bodyPr anchor="b"/>
          <a:lstStyle>
            <a:lvl1pPr algn="ctr">
              <a:defRPr sz="24000"/>
            </a:lvl1pPr>
          </a:lstStyle>
          <a:p>
            <a:r>
              <a:rPr lang="en-US" smtClean="0"/>
              <a:t>Click to edit Master title style</a:t>
            </a:r>
            <a:endParaRPr lang="en-US" dirty="0"/>
          </a:p>
        </p:txBody>
      </p:sp>
      <p:sp>
        <p:nvSpPr>
          <p:cNvPr id="3" name="Subtitle 2"/>
          <p:cNvSpPr>
            <a:spLocks noGrp="1"/>
          </p:cNvSpPr>
          <p:nvPr>
            <p:ph type="subTitle" idx="1"/>
          </p:nvPr>
        </p:nvSpPr>
        <p:spPr>
          <a:xfrm>
            <a:off x="4572000" y="21823181"/>
            <a:ext cx="27432000" cy="10031542"/>
          </a:xfrm>
        </p:spPr>
        <p:txBody>
          <a:bodyPr/>
          <a:lstStyle>
            <a:lvl1pPr marL="0" indent="0" algn="ctr">
              <a:buNone/>
              <a:defRPr sz="9600"/>
            </a:lvl1pPr>
            <a:lvl2pPr marL="1828800" indent="0" algn="ctr">
              <a:buNone/>
              <a:defRPr sz="8000"/>
            </a:lvl2pPr>
            <a:lvl3pPr marL="3657600" indent="0" algn="ctr">
              <a:buNone/>
              <a:defRPr sz="7200"/>
            </a:lvl3pPr>
            <a:lvl4pPr marL="5486400" indent="0" algn="ctr">
              <a:buNone/>
              <a:defRPr sz="6400"/>
            </a:lvl4pPr>
            <a:lvl5pPr marL="7315200" indent="0" algn="ctr">
              <a:buNone/>
              <a:defRPr sz="6400"/>
            </a:lvl5pPr>
            <a:lvl6pPr marL="9144000" indent="0" algn="ctr">
              <a:buNone/>
              <a:defRPr sz="6400"/>
            </a:lvl6pPr>
            <a:lvl7pPr marL="10972800" indent="0" algn="ctr">
              <a:buNone/>
              <a:defRPr sz="6400"/>
            </a:lvl7pPr>
            <a:lvl8pPr marL="12801600" indent="0" algn="ctr">
              <a:buNone/>
              <a:defRPr sz="6400"/>
            </a:lvl8pPr>
            <a:lvl9pPr marL="14630400" indent="0" algn="ctr">
              <a:buNone/>
              <a:defRPr sz="64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99D1B2C-7FEC-A643-940A-7934DC981F4F}" type="datetimeFigureOut">
              <a:rPr lang="en-US" smtClean="0"/>
              <a:t>8/23/16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442273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99D1B2C-7FEC-A643-940A-7934DC981F4F}" type="datetimeFigureOut">
              <a:rPr lang="en-US" smtClean="0"/>
              <a:t>8/23/16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1690270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174702" y="2212133"/>
            <a:ext cx="7886700" cy="352113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14602" y="2212133"/>
            <a:ext cx="23202900" cy="3521139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99D1B2C-7FEC-A643-940A-7934DC981F4F}" type="datetimeFigureOut">
              <a:rPr lang="en-US" smtClean="0"/>
              <a:t>8/23/16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1461148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99D1B2C-7FEC-A643-940A-7934DC981F4F}" type="datetimeFigureOut">
              <a:rPr lang="en-US" smtClean="0"/>
              <a:t>8/23/16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846938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95552" y="10358568"/>
            <a:ext cx="31546800" cy="17283492"/>
          </a:xfrm>
        </p:spPr>
        <p:txBody>
          <a:bodyPr anchor="b"/>
          <a:lstStyle>
            <a:lvl1pPr>
              <a:defRPr sz="24000"/>
            </a:lvl1pPr>
          </a:lstStyle>
          <a:p>
            <a:r>
              <a:rPr lang="en-US" smtClean="0"/>
              <a:t>Click to edit Master title style</a:t>
            </a:r>
            <a:endParaRPr lang="en-US" dirty="0"/>
          </a:p>
        </p:txBody>
      </p:sp>
      <p:sp>
        <p:nvSpPr>
          <p:cNvPr id="3" name="Text Placeholder 2"/>
          <p:cNvSpPr>
            <a:spLocks noGrp="1"/>
          </p:cNvSpPr>
          <p:nvPr>
            <p:ph type="body" idx="1"/>
          </p:nvPr>
        </p:nvSpPr>
        <p:spPr>
          <a:xfrm>
            <a:off x="2495552" y="27805569"/>
            <a:ext cx="31546800" cy="9088980"/>
          </a:xfrm>
        </p:spPr>
        <p:txBody>
          <a:bodyPr/>
          <a:lstStyle>
            <a:lvl1pPr marL="0" indent="0">
              <a:buNone/>
              <a:defRPr sz="9600">
                <a:solidFill>
                  <a:schemeClr val="tx1"/>
                </a:solidFill>
              </a:defRPr>
            </a:lvl1pPr>
            <a:lvl2pPr marL="1828800" indent="0">
              <a:buNone/>
              <a:defRPr sz="8000">
                <a:solidFill>
                  <a:schemeClr val="tx1">
                    <a:tint val="75000"/>
                  </a:schemeClr>
                </a:solidFill>
              </a:defRPr>
            </a:lvl2pPr>
            <a:lvl3pPr marL="3657600" indent="0">
              <a:buNone/>
              <a:defRPr sz="7200">
                <a:solidFill>
                  <a:schemeClr val="tx1">
                    <a:tint val="75000"/>
                  </a:schemeClr>
                </a:solidFill>
              </a:defRPr>
            </a:lvl3pPr>
            <a:lvl4pPr marL="5486400" indent="0">
              <a:buNone/>
              <a:defRPr sz="6400">
                <a:solidFill>
                  <a:schemeClr val="tx1">
                    <a:tint val="75000"/>
                  </a:schemeClr>
                </a:solidFill>
              </a:defRPr>
            </a:lvl4pPr>
            <a:lvl5pPr marL="7315200" indent="0">
              <a:buNone/>
              <a:defRPr sz="6400">
                <a:solidFill>
                  <a:schemeClr val="tx1">
                    <a:tint val="75000"/>
                  </a:schemeClr>
                </a:solidFill>
              </a:defRPr>
            </a:lvl5pPr>
            <a:lvl6pPr marL="9144000" indent="0">
              <a:buNone/>
              <a:defRPr sz="6400">
                <a:solidFill>
                  <a:schemeClr val="tx1">
                    <a:tint val="75000"/>
                  </a:schemeClr>
                </a:solidFill>
              </a:defRPr>
            </a:lvl6pPr>
            <a:lvl7pPr marL="10972800" indent="0">
              <a:buNone/>
              <a:defRPr sz="6400">
                <a:solidFill>
                  <a:schemeClr val="tx1">
                    <a:tint val="75000"/>
                  </a:schemeClr>
                </a:solidFill>
              </a:defRPr>
            </a:lvl7pPr>
            <a:lvl8pPr marL="12801600" indent="0">
              <a:buNone/>
              <a:defRPr sz="6400">
                <a:solidFill>
                  <a:schemeClr val="tx1">
                    <a:tint val="75000"/>
                  </a:schemeClr>
                </a:solidFill>
              </a:defRPr>
            </a:lvl8pPr>
            <a:lvl9pPr marL="14630400" indent="0">
              <a:buNone/>
              <a:defRPr sz="6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9D1B2C-7FEC-A643-940A-7934DC981F4F}" type="datetimeFigureOut">
              <a:rPr lang="en-US" smtClean="0"/>
              <a:t>8/23/16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969320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14600" y="11060667"/>
            <a:ext cx="15544800" cy="2636286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8516600" y="11060667"/>
            <a:ext cx="15544800" cy="2636286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99D1B2C-7FEC-A643-940A-7934DC981F4F}" type="datetimeFigureOut">
              <a:rPr lang="en-US" smtClean="0"/>
              <a:t>8/23/16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552579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19364" y="2212143"/>
            <a:ext cx="31546800" cy="8031009"/>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519368" y="10185435"/>
            <a:ext cx="15473360" cy="4991724"/>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smtClean="0"/>
              <a:t>Click to edit Master text styles</a:t>
            </a:r>
          </a:p>
        </p:txBody>
      </p:sp>
      <p:sp>
        <p:nvSpPr>
          <p:cNvPr id="4" name="Content Placeholder 3"/>
          <p:cNvSpPr>
            <a:spLocks noGrp="1"/>
          </p:cNvSpPr>
          <p:nvPr>
            <p:ph sz="half" idx="2"/>
          </p:nvPr>
        </p:nvSpPr>
        <p:spPr>
          <a:xfrm>
            <a:off x="2519368" y="15177160"/>
            <a:ext cx="15473360" cy="2232331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8516602" y="10185435"/>
            <a:ext cx="15549564" cy="4991724"/>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smtClean="0"/>
              <a:t>Click to edit Master text styles</a:t>
            </a:r>
          </a:p>
        </p:txBody>
      </p:sp>
      <p:sp>
        <p:nvSpPr>
          <p:cNvPr id="6" name="Content Placeholder 5"/>
          <p:cNvSpPr>
            <a:spLocks noGrp="1"/>
          </p:cNvSpPr>
          <p:nvPr>
            <p:ph sz="quarter" idx="4"/>
          </p:nvPr>
        </p:nvSpPr>
        <p:spPr>
          <a:xfrm>
            <a:off x="18516602" y="15177160"/>
            <a:ext cx="15549564" cy="2232331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99D1B2C-7FEC-A643-940A-7934DC981F4F}" type="datetimeFigureOut">
              <a:rPr lang="en-US" smtClean="0"/>
              <a:t>8/23/16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1486215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99D1B2C-7FEC-A643-940A-7934DC981F4F}" type="datetimeFigureOut">
              <a:rPr lang="en-US" smtClean="0"/>
              <a:t>8/23/16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1443996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9D1B2C-7FEC-A643-940A-7934DC981F4F}" type="datetimeFigureOut">
              <a:rPr lang="en-US" smtClean="0"/>
              <a:t>8/23/16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542144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2769976"/>
            <a:ext cx="11796712" cy="9694916"/>
          </a:xfrm>
        </p:spPr>
        <p:txBody>
          <a:bodyPr anchor="b"/>
          <a:lstStyle>
            <a:lvl1pPr>
              <a:defRPr sz="12800"/>
            </a:lvl1pPr>
          </a:lstStyle>
          <a:p>
            <a:r>
              <a:rPr lang="en-US" smtClean="0"/>
              <a:t>Click to edit Master title style</a:t>
            </a:r>
            <a:endParaRPr lang="en-US" dirty="0"/>
          </a:p>
        </p:txBody>
      </p:sp>
      <p:sp>
        <p:nvSpPr>
          <p:cNvPr id="3" name="Content Placeholder 2"/>
          <p:cNvSpPr>
            <a:spLocks noGrp="1"/>
          </p:cNvSpPr>
          <p:nvPr>
            <p:ph idx="1"/>
          </p:nvPr>
        </p:nvSpPr>
        <p:spPr>
          <a:xfrm>
            <a:off x="15549564" y="5982388"/>
            <a:ext cx="18516600" cy="29527173"/>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19364" y="12464892"/>
            <a:ext cx="11796712" cy="23092753"/>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9D1B2C-7FEC-A643-940A-7934DC981F4F}" type="datetimeFigureOut">
              <a:rPr lang="en-US" smtClean="0"/>
              <a:t>8/23/16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53060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2769976"/>
            <a:ext cx="11796712" cy="9694916"/>
          </a:xfrm>
        </p:spPr>
        <p:txBody>
          <a:bodyPr anchor="b"/>
          <a:lstStyle>
            <a:lvl1pPr>
              <a:defRPr sz="1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549564" y="5982388"/>
            <a:ext cx="18516600" cy="29527173"/>
          </a:xfrm>
        </p:spPr>
        <p:txBody>
          <a:bodyPr anchor="t"/>
          <a:lstStyle>
            <a:lvl1pPr marL="0" indent="0">
              <a:buNone/>
              <a:defRPr sz="12800"/>
            </a:lvl1pPr>
            <a:lvl2pPr marL="1828800" indent="0">
              <a:buNone/>
              <a:defRPr sz="11200"/>
            </a:lvl2pPr>
            <a:lvl3pPr marL="3657600" indent="0">
              <a:buNone/>
              <a:defRPr sz="9600"/>
            </a:lvl3pPr>
            <a:lvl4pPr marL="5486400" indent="0">
              <a:buNone/>
              <a:defRPr sz="8000"/>
            </a:lvl4pPr>
            <a:lvl5pPr marL="7315200" indent="0">
              <a:buNone/>
              <a:defRPr sz="8000"/>
            </a:lvl5pPr>
            <a:lvl6pPr marL="9144000" indent="0">
              <a:buNone/>
              <a:defRPr sz="8000"/>
            </a:lvl6pPr>
            <a:lvl7pPr marL="10972800" indent="0">
              <a:buNone/>
              <a:defRPr sz="8000"/>
            </a:lvl7pPr>
            <a:lvl8pPr marL="12801600" indent="0">
              <a:buNone/>
              <a:defRPr sz="8000"/>
            </a:lvl8pPr>
            <a:lvl9pPr marL="14630400" indent="0">
              <a:buNone/>
              <a:defRPr sz="8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519364" y="12464892"/>
            <a:ext cx="11796712" cy="23092753"/>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9D1B2C-7FEC-A643-940A-7934DC981F4F}" type="datetimeFigureOut">
              <a:rPr lang="en-US" smtClean="0"/>
              <a:t>8/23/16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57980743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2212143"/>
            <a:ext cx="31546800" cy="8031009"/>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14600" y="11060667"/>
            <a:ext cx="31546800" cy="2636286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514600" y="38510368"/>
            <a:ext cx="8229600" cy="2212134"/>
          </a:xfrm>
          <a:prstGeom prst="rect">
            <a:avLst/>
          </a:prstGeom>
        </p:spPr>
        <p:txBody>
          <a:bodyPr vert="horz" lIns="91440" tIns="45720" rIns="91440" bIns="45720" rtlCol="0" anchor="ctr"/>
          <a:lstStyle>
            <a:lvl1pPr algn="l">
              <a:defRPr sz="4800">
                <a:solidFill>
                  <a:schemeClr val="tx1">
                    <a:tint val="75000"/>
                  </a:schemeClr>
                </a:solidFill>
              </a:defRPr>
            </a:lvl1pPr>
          </a:lstStyle>
          <a:p>
            <a:fld id="{D99D1B2C-7FEC-A643-940A-7934DC981F4F}" type="datetimeFigureOut">
              <a:rPr lang="en-US" smtClean="0"/>
              <a:t>8/23/16</a:t>
            </a:fld>
            <a:endParaRPr lang="en-US"/>
          </a:p>
        </p:txBody>
      </p:sp>
      <p:sp>
        <p:nvSpPr>
          <p:cNvPr id="5" name="Footer Placeholder 4"/>
          <p:cNvSpPr>
            <a:spLocks noGrp="1"/>
          </p:cNvSpPr>
          <p:nvPr>
            <p:ph type="ftr" sz="quarter" idx="3"/>
          </p:nvPr>
        </p:nvSpPr>
        <p:spPr>
          <a:xfrm>
            <a:off x="12115800" y="38510368"/>
            <a:ext cx="12344400" cy="2212134"/>
          </a:xfrm>
          <a:prstGeom prst="rect">
            <a:avLst/>
          </a:prstGeom>
        </p:spPr>
        <p:txBody>
          <a:bodyPr vert="horz" lIns="91440" tIns="45720" rIns="91440" bIns="45720" rtlCol="0" anchor="ctr"/>
          <a:lstStyle>
            <a:lvl1pPr algn="ctr">
              <a:defRPr sz="4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5831800" y="38510368"/>
            <a:ext cx="8229600" cy="2212134"/>
          </a:xfrm>
          <a:prstGeom prst="rect">
            <a:avLst/>
          </a:prstGeom>
        </p:spPr>
        <p:txBody>
          <a:bodyPr vert="horz" lIns="91440" tIns="45720" rIns="91440" bIns="45720" rtlCol="0" anchor="ctr"/>
          <a:lstStyle>
            <a:lvl1pPr algn="r">
              <a:defRPr sz="4800">
                <a:solidFill>
                  <a:schemeClr val="tx1">
                    <a:tint val="75000"/>
                  </a:schemeClr>
                </a:solidFill>
              </a:defRPr>
            </a:lvl1pPr>
          </a:lstStyle>
          <a:p>
            <a:fld id="{692FF19A-555B-134D-AEFE-81A7C1130558}" type="slidenum">
              <a:rPr lang="en-US" smtClean="0"/>
              <a:t>‹#›</a:t>
            </a:fld>
            <a:endParaRPr lang="en-US"/>
          </a:p>
        </p:txBody>
      </p:sp>
    </p:spTree>
    <p:extLst>
      <p:ext uri="{BB962C8B-B14F-4D97-AF65-F5344CB8AC3E}">
        <p14:creationId xmlns:p14="http://schemas.microsoft.com/office/powerpoint/2010/main" val="16751325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657600" rtl="0" eaLnBrk="1" latinLnBrk="0" hangingPunct="1">
        <a:lnSpc>
          <a:spcPct val="90000"/>
        </a:lnSpc>
        <a:spcBef>
          <a:spcPct val="0"/>
        </a:spcBef>
        <a:buNone/>
        <a:defRPr sz="17600" kern="1200">
          <a:solidFill>
            <a:schemeClr val="tx1"/>
          </a:solidFill>
          <a:latin typeface="+mj-lt"/>
          <a:ea typeface="+mj-ea"/>
          <a:cs typeface="+mj-cs"/>
        </a:defRPr>
      </a:lvl1pPr>
    </p:titleStyle>
    <p:body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p:bodyStyle>
    <p:otherStyle>
      <a:defPPr>
        <a:defRPr lang="en-US"/>
      </a:defPPr>
      <a:lvl1pPr marL="0" algn="l" defTabSz="3657600" rtl="0" eaLnBrk="1" latinLnBrk="0" hangingPunct="1">
        <a:defRPr sz="7200" kern="1200">
          <a:solidFill>
            <a:schemeClr val="tx1"/>
          </a:solidFill>
          <a:latin typeface="+mn-lt"/>
          <a:ea typeface="+mn-ea"/>
          <a:cs typeface="+mn-cs"/>
        </a:defRPr>
      </a:lvl1pPr>
      <a:lvl2pPr marL="1828800" algn="l" defTabSz="3657600" rtl="0" eaLnBrk="1" latinLnBrk="0" hangingPunct="1">
        <a:defRPr sz="7200" kern="1200">
          <a:solidFill>
            <a:schemeClr val="tx1"/>
          </a:solidFill>
          <a:latin typeface="+mn-lt"/>
          <a:ea typeface="+mn-ea"/>
          <a:cs typeface="+mn-cs"/>
        </a:defRPr>
      </a:lvl2pPr>
      <a:lvl3pPr marL="3657600" algn="l" defTabSz="3657600" rtl="0" eaLnBrk="1" latinLnBrk="0" hangingPunct="1">
        <a:defRPr sz="7200" kern="1200">
          <a:solidFill>
            <a:schemeClr val="tx1"/>
          </a:solidFill>
          <a:latin typeface="+mn-lt"/>
          <a:ea typeface="+mn-ea"/>
          <a:cs typeface="+mn-cs"/>
        </a:defRPr>
      </a:lvl3pPr>
      <a:lvl4pPr marL="5486400" algn="l" defTabSz="3657600" rtl="0" eaLnBrk="1" latinLnBrk="0" hangingPunct="1">
        <a:defRPr sz="7200" kern="1200">
          <a:solidFill>
            <a:schemeClr val="tx1"/>
          </a:solidFill>
          <a:latin typeface="+mn-lt"/>
          <a:ea typeface="+mn-ea"/>
          <a:cs typeface="+mn-cs"/>
        </a:defRPr>
      </a:lvl4pPr>
      <a:lvl5pPr marL="7315200" algn="l" defTabSz="3657600" rtl="0" eaLnBrk="1" latinLnBrk="0" hangingPunct="1">
        <a:defRPr sz="7200" kern="1200">
          <a:solidFill>
            <a:schemeClr val="tx1"/>
          </a:solidFill>
          <a:latin typeface="+mn-lt"/>
          <a:ea typeface="+mn-ea"/>
          <a:cs typeface="+mn-cs"/>
        </a:defRPr>
      </a:lvl5pPr>
      <a:lvl6pPr marL="9144000" algn="l" defTabSz="3657600" rtl="0" eaLnBrk="1" latinLnBrk="0" hangingPunct="1">
        <a:defRPr sz="7200" kern="1200">
          <a:solidFill>
            <a:schemeClr val="tx1"/>
          </a:solidFill>
          <a:latin typeface="+mn-lt"/>
          <a:ea typeface="+mn-ea"/>
          <a:cs typeface="+mn-cs"/>
        </a:defRPr>
      </a:lvl6pPr>
      <a:lvl7pPr marL="10972800" algn="l" defTabSz="3657600" rtl="0" eaLnBrk="1" latinLnBrk="0" hangingPunct="1">
        <a:defRPr sz="7200" kern="1200">
          <a:solidFill>
            <a:schemeClr val="tx1"/>
          </a:solidFill>
          <a:latin typeface="+mn-lt"/>
          <a:ea typeface="+mn-ea"/>
          <a:cs typeface="+mn-cs"/>
        </a:defRPr>
      </a:lvl7pPr>
      <a:lvl8pPr marL="12801600" algn="l" defTabSz="3657600" rtl="0" eaLnBrk="1" latinLnBrk="0" hangingPunct="1">
        <a:defRPr sz="7200" kern="1200">
          <a:solidFill>
            <a:schemeClr val="tx1"/>
          </a:solidFill>
          <a:latin typeface="+mn-lt"/>
          <a:ea typeface="+mn-ea"/>
          <a:cs typeface="+mn-cs"/>
        </a:defRPr>
      </a:lvl8pPr>
      <a:lvl9pPr marL="14630400" algn="l" defTabSz="3657600"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5" Type="http://schemas.openxmlformats.org/officeDocument/2006/relationships/image" Target="../media/image4.tiff"/><Relationship Id="rId6" Type="http://schemas.openxmlformats.org/officeDocument/2006/relationships/image" Target="../media/image5.tiff"/><Relationship Id="rId7" Type="http://schemas.openxmlformats.org/officeDocument/2006/relationships/image" Target="../media/image6.png"/><Relationship Id="rId8" Type="http://schemas.openxmlformats.org/officeDocument/2006/relationships/hyperlink" Target="http://onlinepubs.trb.org/onlinepubs/nchrp/docs/NCHRP08-36(98)_FR.pdf" TargetMode="External"/><Relationship Id="rId9" Type="http://schemas.openxmlformats.org/officeDocument/2006/relationships/hyperlink" Target="http://projects.washingtonpost.com/top-secret-america/articles/" TargetMode="External"/><Relationship Id="rId1" Type="http://schemas.openxmlformats.org/officeDocument/2006/relationships/slideLayout" Target="../slideLayouts/slideLayout1.xml"/><Relationship Id="rId2"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012" y="10031054"/>
            <a:ext cx="15495932" cy="1866671"/>
          </a:xfrm>
          <a:prstGeom prst="rect">
            <a:avLst/>
          </a:prstGeom>
        </p:spPr>
      </p:pic>
      <p:sp>
        <p:nvSpPr>
          <p:cNvPr id="12" name="TextBox 11"/>
          <p:cNvSpPr txBox="1"/>
          <p:nvPr/>
        </p:nvSpPr>
        <p:spPr>
          <a:xfrm>
            <a:off x="11161238" y="449491"/>
            <a:ext cx="24525762" cy="3170099"/>
          </a:xfrm>
          <a:prstGeom prst="rect">
            <a:avLst/>
          </a:prstGeom>
          <a:noFill/>
        </p:spPr>
        <p:txBody>
          <a:bodyPr wrap="square" rtlCol="0">
            <a:spAutoFit/>
          </a:bodyPr>
          <a:lstStyle/>
          <a:p>
            <a:r>
              <a:rPr lang="en-US" sz="20000" smtClean="0">
                <a:latin typeface="Blanch Caps"/>
                <a:ea typeface="Blanch Caps" charset="0"/>
                <a:cs typeface="Raleway Medium"/>
              </a:rPr>
              <a:t>ESTIMATING EMPLOYMENT</a:t>
            </a:r>
            <a:endParaRPr lang="en-US" sz="20000" dirty="0">
              <a:latin typeface="Blanch Caps"/>
              <a:ea typeface="Blanch Caps" charset="0"/>
              <a:cs typeface="Raleway Medium"/>
            </a:endParaRPr>
          </a:p>
        </p:txBody>
      </p:sp>
      <p:sp>
        <p:nvSpPr>
          <p:cNvPr id="27" name="TextBox 26"/>
          <p:cNvSpPr txBox="1"/>
          <p:nvPr/>
        </p:nvSpPr>
        <p:spPr>
          <a:xfrm>
            <a:off x="2490841" y="9858878"/>
            <a:ext cx="13035794" cy="1092607"/>
          </a:xfrm>
          <a:prstGeom prst="rect">
            <a:avLst/>
          </a:prstGeom>
          <a:noFill/>
        </p:spPr>
        <p:txBody>
          <a:bodyPr wrap="square" rtlCol="0">
            <a:spAutoFit/>
          </a:bodyPr>
          <a:lstStyle/>
          <a:p>
            <a:r>
              <a:rPr lang="en-US" sz="6500" dirty="0" smtClean="0">
                <a:latin typeface="Raleway Medium" charset="0"/>
                <a:ea typeface="Raleway Medium" charset="0"/>
                <a:cs typeface="Raleway Medium" charset="0"/>
              </a:rPr>
              <a:t>MWCOG Employment Estimation</a:t>
            </a:r>
            <a:endParaRPr lang="en-US" sz="6500" dirty="0">
              <a:latin typeface="Raleway Medium" charset="0"/>
              <a:ea typeface="Raleway Medium" charset="0"/>
              <a:cs typeface="Raleway Medium" charset="0"/>
            </a:endParaRPr>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67699" y="9951296"/>
            <a:ext cx="15495932" cy="1866671"/>
          </a:xfrm>
          <a:prstGeom prst="rect">
            <a:avLst/>
          </a:prstGeom>
        </p:spPr>
      </p:pic>
      <p:sp>
        <p:nvSpPr>
          <p:cNvPr id="29" name="TextBox 28"/>
          <p:cNvSpPr txBox="1"/>
          <p:nvPr/>
        </p:nvSpPr>
        <p:spPr>
          <a:xfrm>
            <a:off x="20285980" y="9750462"/>
            <a:ext cx="13013419" cy="1092607"/>
          </a:xfrm>
          <a:prstGeom prst="rect">
            <a:avLst/>
          </a:prstGeom>
          <a:noFill/>
        </p:spPr>
        <p:txBody>
          <a:bodyPr wrap="square" rtlCol="0">
            <a:spAutoFit/>
          </a:bodyPr>
          <a:lstStyle/>
          <a:p>
            <a:r>
              <a:rPr lang="en-US" sz="6500" dirty="0" smtClean="0">
                <a:latin typeface="Raleway Medium" charset="0"/>
                <a:ea typeface="Raleway Medium" charset="0"/>
                <a:cs typeface="Raleway Medium" charset="0"/>
              </a:rPr>
              <a:t>Limitations of the Data Sources</a:t>
            </a:r>
            <a:endParaRPr lang="en-US" sz="6500" dirty="0">
              <a:latin typeface="Raleway Medium" charset="0"/>
              <a:ea typeface="Raleway Medium" charset="0"/>
              <a:cs typeface="Raleway Medium" charset="0"/>
            </a:endParaRPr>
          </a:p>
        </p:txBody>
      </p:sp>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5730" y="17655332"/>
            <a:ext cx="33176353" cy="1916797"/>
          </a:xfrm>
          <a:prstGeom prst="rect">
            <a:avLst/>
          </a:prstGeom>
        </p:spPr>
      </p:pic>
      <p:sp>
        <p:nvSpPr>
          <p:cNvPr id="33" name="TextBox 32"/>
          <p:cNvSpPr txBox="1"/>
          <p:nvPr/>
        </p:nvSpPr>
        <p:spPr>
          <a:xfrm>
            <a:off x="2572008" y="35646823"/>
            <a:ext cx="30224561" cy="1092607"/>
          </a:xfrm>
          <a:prstGeom prst="rect">
            <a:avLst/>
          </a:prstGeom>
          <a:noFill/>
        </p:spPr>
        <p:txBody>
          <a:bodyPr wrap="square" rtlCol="0">
            <a:spAutoFit/>
          </a:bodyPr>
          <a:lstStyle/>
          <a:p>
            <a:r>
              <a:rPr lang="en-US" sz="6500" dirty="0" smtClean="0">
                <a:latin typeface="Raleway Medium" charset="0"/>
                <a:ea typeface="Raleway Medium" charset="0"/>
                <a:cs typeface="Raleway Medium" charset="0"/>
              </a:rPr>
              <a:t>References</a:t>
            </a:r>
            <a:endParaRPr lang="en-US" sz="6500" dirty="0">
              <a:latin typeface="Raleway Medium" charset="0"/>
              <a:ea typeface="Raleway Medium" charset="0"/>
              <a:cs typeface="Raleway Medium" charset="0"/>
            </a:endParaRPr>
          </a:p>
        </p:txBody>
      </p:sp>
      <p:sp>
        <p:nvSpPr>
          <p:cNvPr id="35" name="TextBox 34"/>
          <p:cNvSpPr txBox="1"/>
          <p:nvPr/>
        </p:nvSpPr>
        <p:spPr>
          <a:xfrm>
            <a:off x="11161238" y="4850093"/>
            <a:ext cx="24525762" cy="1200329"/>
          </a:xfrm>
          <a:prstGeom prst="rect">
            <a:avLst/>
          </a:prstGeom>
          <a:noFill/>
        </p:spPr>
        <p:txBody>
          <a:bodyPr wrap="square" rtlCol="0">
            <a:spAutoFit/>
          </a:bodyPr>
          <a:lstStyle/>
          <a:p>
            <a:r>
              <a:rPr lang="en-US" sz="3600" dirty="0" smtClean="0">
                <a:solidFill>
                  <a:schemeClr val="bg2">
                    <a:lumMod val="50000"/>
                  </a:schemeClr>
                </a:solidFill>
                <a:latin typeface="Raleway Medium"/>
                <a:ea typeface="Raleway" charset="0"/>
                <a:cs typeface="Raleway Medium"/>
              </a:rPr>
              <a:t>Madison Arnsbarger (Virginia Tech); Millicent Grant (Iowa State); Samantha Tyner (Iowa State) </a:t>
            </a:r>
          </a:p>
          <a:p>
            <a:r>
              <a:rPr lang="en-US" sz="3600" dirty="0" smtClean="0">
                <a:solidFill>
                  <a:schemeClr val="bg2">
                    <a:lumMod val="50000"/>
                  </a:schemeClr>
                </a:solidFill>
                <a:latin typeface="Raleway Medium"/>
                <a:ea typeface="Raleway" charset="0"/>
                <a:cs typeface="Raleway Medium"/>
              </a:rPr>
              <a:t>with Vicki Lancaster (SDAL); Elizabeth Hardy &amp; Andrew </a:t>
            </a:r>
            <a:r>
              <a:rPr lang="en-US" sz="3600" dirty="0" err="1" smtClean="0">
                <a:solidFill>
                  <a:schemeClr val="bg2">
                    <a:lumMod val="50000"/>
                  </a:schemeClr>
                </a:solidFill>
                <a:latin typeface="Raleway Medium"/>
                <a:ea typeface="Raleway" charset="0"/>
                <a:cs typeface="Raleway Medium"/>
              </a:rPr>
              <a:t>D’huyvetter</a:t>
            </a:r>
            <a:r>
              <a:rPr lang="en-US" sz="3600" dirty="0" smtClean="0">
                <a:solidFill>
                  <a:schemeClr val="bg2">
                    <a:lumMod val="50000"/>
                  </a:schemeClr>
                </a:solidFill>
                <a:latin typeface="Raleway Medium"/>
                <a:ea typeface="Raleway" charset="0"/>
                <a:cs typeface="Raleway Medium"/>
              </a:rPr>
              <a:t> (Arlington Demographers)</a:t>
            </a:r>
          </a:p>
        </p:txBody>
      </p:sp>
      <p:sp>
        <p:nvSpPr>
          <p:cNvPr id="15" name="TextBox 14"/>
          <p:cNvSpPr txBox="1"/>
          <p:nvPr/>
        </p:nvSpPr>
        <p:spPr>
          <a:xfrm>
            <a:off x="2563993" y="6819971"/>
            <a:ext cx="30224561" cy="2862322"/>
          </a:xfrm>
          <a:prstGeom prst="rect">
            <a:avLst/>
          </a:prstGeom>
          <a:noFill/>
        </p:spPr>
        <p:txBody>
          <a:bodyPr wrap="square" rtlCol="0">
            <a:spAutoFit/>
          </a:bodyPr>
          <a:lstStyle/>
          <a:p>
            <a:pPr algn="just"/>
            <a:r>
              <a:rPr lang="en-US" sz="3000" dirty="0" smtClean="0">
                <a:latin typeface="Trebuchet MS"/>
                <a:ea typeface="Raleway Medium" charset="0"/>
                <a:cs typeface="Trebuchet MS"/>
              </a:rPr>
              <a:t>Arlington County demographers have expressed concern regarding the data sources used by the Metropolitan Washington Council of Governments (MWCOG) to estimate employment. These estimates are used to apportion transportation funds to the 22 local governments in the MWCOG. The demographers hypothesize the employment estimate for Arlington County has a downward bias resulting in a loss of transportation funds. Their concerns with the data sources used by MWCOG are:</a:t>
            </a:r>
          </a:p>
          <a:p>
            <a:pPr marL="742950" indent="-742950" algn="just">
              <a:buFont typeface="+mj-lt"/>
              <a:buAutoNum type="arabicPeriod"/>
            </a:pPr>
            <a:r>
              <a:rPr lang="en-US" sz="3000" dirty="0" smtClean="0">
                <a:latin typeface="Trebuchet MS"/>
                <a:ea typeface="Raleway Medium" charset="0"/>
                <a:cs typeface="Trebuchet MS"/>
              </a:rPr>
              <a:t>Inaccurate reporting of the number of federal civilian, contract, and military employees.  </a:t>
            </a:r>
          </a:p>
          <a:p>
            <a:pPr marL="742950" indent="-742950" algn="just">
              <a:buFont typeface="+mj-lt"/>
              <a:buAutoNum type="arabicPeriod"/>
            </a:pPr>
            <a:r>
              <a:rPr lang="en-US" sz="3000" dirty="0" smtClean="0">
                <a:latin typeface="Trebuchet MS"/>
                <a:ea typeface="Raleway Medium" charset="0"/>
                <a:cs typeface="Trebuchet MS"/>
              </a:rPr>
              <a:t>Inaccurate reporting of employee worksite locations from those companies that do not comply with Virginia’s multiple worksite reporting law.</a:t>
            </a:r>
          </a:p>
          <a:p>
            <a:pPr marL="742950" indent="-742950" algn="just">
              <a:buFont typeface="+mj-lt"/>
              <a:buAutoNum type="arabicPeriod"/>
            </a:pPr>
            <a:r>
              <a:rPr lang="en-US" sz="3000" dirty="0" smtClean="0">
                <a:latin typeface="Trebuchet MS"/>
                <a:ea typeface="Raleway Medium" charset="0"/>
                <a:cs typeface="Trebuchet MS"/>
              </a:rPr>
              <a:t>Inaccurate or missing addresses in the employment data sources. </a:t>
            </a:r>
          </a:p>
        </p:txBody>
      </p:sp>
      <p:sp>
        <p:nvSpPr>
          <p:cNvPr id="20" name="TextBox 19"/>
          <p:cNvSpPr txBox="1"/>
          <p:nvPr/>
        </p:nvSpPr>
        <p:spPr>
          <a:xfrm>
            <a:off x="2373906" y="17433057"/>
            <a:ext cx="30224561" cy="1092607"/>
          </a:xfrm>
          <a:prstGeom prst="rect">
            <a:avLst/>
          </a:prstGeom>
          <a:noFill/>
        </p:spPr>
        <p:txBody>
          <a:bodyPr wrap="square" rtlCol="0">
            <a:spAutoFit/>
          </a:bodyPr>
          <a:lstStyle/>
          <a:p>
            <a:r>
              <a:rPr lang="en-US" sz="6500" dirty="0" smtClean="0">
                <a:latin typeface="Raleway Medium" charset="0"/>
                <a:ea typeface="Raleway Medium" charset="0"/>
                <a:cs typeface="Raleway Medium" charset="0"/>
              </a:rPr>
              <a:t>Approaches to Validating Federal Employment</a:t>
            </a:r>
            <a:endParaRPr lang="en-US" sz="6500" dirty="0">
              <a:latin typeface="Raleway Medium" charset="0"/>
              <a:ea typeface="Raleway Medium" charset="0"/>
              <a:cs typeface="Raleway Medium" charset="0"/>
            </a:endParaRPr>
          </a:p>
        </p:txBody>
      </p:sp>
      <p:sp>
        <p:nvSpPr>
          <p:cNvPr id="22" name="TextBox 21"/>
          <p:cNvSpPr txBox="1"/>
          <p:nvPr/>
        </p:nvSpPr>
        <p:spPr>
          <a:xfrm>
            <a:off x="2373906" y="23049387"/>
            <a:ext cx="12711281" cy="1092607"/>
          </a:xfrm>
          <a:prstGeom prst="rect">
            <a:avLst/>
          </a:prstGeom>
          <a:noFill/>
        </p:spPr>
        <p:txBody>
          <a:bodyPr wrap="square" rtlCol="0">
            <a:spAutoFit/>
          </a:bodyPr>
          <a:lstStyle/>
          <a:p>
            <a:r>
              <a:rPr lang="en-US" sz="6500" dirty="0" smtClean="0">
                <a:latin typeface="Raleway Medium" charset="0"/>
                <a:ea typeface="Raleway Medium" charset="0"/>
                <a:cs typeface="Raleway Medium" charset="0"/>
              </a:rPr>
              <a:t>Proof of Concept: Water Usage</a:t>
            </a:r>
            <a:endParaRPr lang="en-US" sz="6500" dirty="0">
              <a:latin typeface="Raleway Medium" charset="0"/>
              <a:ea typeface="Raleway Medium" charset="0"/>
              <a:cs typeface="Raleway Medium" charset="0"/>
            </a:endParaRPr>
          </a:p>
        </p:txBody>
      </p:sp>
      <p:sp>
        <p:nvSpPr>
          <p:cNvPr id="24" name="TextBox 23"/>
          <p:cNvSpPr txBox="1"/>
          <p:nvPr/>
        </p:nvSpPr>
        <p:spPr>
          <a:xfrm>
            <a:off x="2453534" y="24969037"/>
            <a:ext cx="11449692" cy="1938992"/>
          </a:xfrm>
          <a:prstGeom prst="rect">
            <a:avLst/>
          </a:prstGeom>
          <a:noFill/>
        </p:spPr>
        <p:txBody>
          <a:bodyPr wrap="square" rtlCol="0">
            <a:spAutoFit/>
          </a:bodyPr>
          <a:lstStyle/>
          <a:p>
            <a:pPr algn="just"/>
            <a:r>
              <a:rPr lang="en-US" sz="3000" dirty="0" smtClean="0">
                <a:latin typeface="Trebuchet MS"/>
                <a:ea typeface="Raleway Medium" charset="0"/>
                <a:cs typeface="Trebuchet MS"/>
              </a:rPr>
              <a:t>There are a number of factors to consider when using building water usage as a surrogate for office building occupancy: restrooms, kitchens, showers, cooling, landscaping, and commercial occupants. </a:t>
            </a:r>
            <a:endParaRPr lang="en-US" sz="3000" dirty="0">
              <a:latin typeface="Trebuchet MS"/>
              <a:ea typeface="Raleway Medium" charset="0"/>
              <a:cs typeface="Trebuchet MS"/>
            </a:endParaRPr>
          </a:p>
        </p:txBody>
      </p:sp>
      <p:pic>
        <p:nvPicPr>
          <p:cNvPr id="4" name="Picture 3"/>
          <p:cNvPicPr>
            <a:picLocks noChangeAspect="1"/>
          </p:cNvPicPr>
          <p:nvPr/>
        </p:nvPicPr>
        <p:blipFill>
          <a:blip r:embed="rId5"/>
          <a:stretch>
            <a:fillRect/>
          </a:stretch>
        </p:blipFill>
        <p:spPr>
          <a:xfrm>
            <a:off x="14967226" y="9682293"/>
            <a:ext cx="5663371" cy="8229600"/>
          </a:xfrm>
          <a:prstGeom prst="rect">
            <a:avLst/>
          </a:prstGeom>
        </p:spPr>
      </p:pic>
      <p:pic>
        <p:nvPicPr>
          <p:cNvPr id="5" name="Picture 4"/>
          <p:cNvPicPr>
            <a:picLocks noChangeAspect="1"/>
          </p:cNvPicPr>
          <p:nvPr/>
        </p:nvPicPr>
        <p:blipFill>
          <a:blip r:embed="rId6"/>
          <a:stretch>
            <a:fillRect/>
          </a:stretch>
        </p:blipFill>
        <p:spPr>
          <a:xfrm>
            <a:off x="14480649" y="24367363"/>
            <a:ext cx="18739123" cy="12492748"/>
          </a:xfrm>
          <a:prstGeom prst="rect">
            <a:avLst/>
          </a:prstGeom>
        </p:spPr>
      </p:pic>
      <p:sp>
        <p:nvSpPr>
          <p:cNvPr id="26" name="TextBox 25"/>
          <p:cNvSpPr txBox="1"/>
          <p:nvPr/>
        </p:nvSpPr>
        <p:spPr>
          <a:xfrm>
            <a:off x="2453533" y="27535479"/>
            <a:ext cx="11449692" cy="7017306"/>
          </a:xfrm>
          <a:prstGeom prst="rect">
            <a:avLst/>
          </a:prstGeom>
          <a:solidFill>
            <a:schemeClr val="bg1">
              <a:lumMod val="95000"/>
            </a:schemeClr>
          </a:solidFill>
          <a:ln w="6350">
            <a:noFill/>
          </a:ln>
        </p:spPr>
        <p:txBody>
          <a:bodyPr wrap="square" rtlCol="0">
            <a:spAutoFit/>
          </a:bodyPr>
          <a:lstStyle/>
          <a:p>
            <a:pPr algn="just"/>
            <a:r>
              <a:rPr lang="en-US" sz="3000" b="1" dirty="0" smtClean="0">
                <a:latin typeface="Trebuchet MS"/>
                <a:ea typeface="Raleway Medium" charset="0"/>
                <a:cs typeface="Trebuchet MS"/>
              </a:rPr>
              <a:t>Figure:</a:t>
            </a:r>
          </a:p>
          <a:p>
            <a:pPr marL="457200" indent="-457200" algn="just">
              <a:buFont typeface="Arial"/>
              <a:buChar char="•"/>
            </a:pPr>
            <a:r>
              <a:rPr lang="en-US" sz="3000" dirty="0" smtClean="0">
                <a:latin typeface="Trebuchet MS"/>
                <a:ea typeface="Raleway Medium" charset="0"/>
                <a:cs typeface="Trebuchet MS"/>
              </a:rPr>
              <a:t>The figure at right shows the average water usage (in 1000s of gallons) per floor and per business day by 3 LEED certified buildings in AC. </a:t>
            </a:r>
          </a:p>
          <a:p>
            <a:pPr marL="457200" indent="-457200" algn="just">
              <a:buFont typeface="Arial"/>
              <a:buChar char="•"/>
            </a:pPr>
            <a:r>
              <a:rPr lang="en-US" sz="3000" dirty="0" smtClean="0">
                <a:latin typeface="Trebuchet MS"/>
                <a:ea typeface="Raleway Medium" charset="0"/>
                <a:cs typeface="Trebuchet MS"/>
              </a:rPr>
              <a:t>The dotted lines connect the meter readings and the solid lines show mean estimates of water usage, with standard error estimates shown in gray. </a:t>
            </a:r>
          </a:p>
          <a:p>
            <a:pPr marL="457200" indent="-457200" algn="just">
              <a:buFont typeface="Arial"/>
              <a:buChar char="•"/>
            </a:pPr>
            <a:r>
              <a:rPr lang="en-US" sz="3000" dirty="0" smtClean="0">
                <a:latin typeface="Trebuchet MS"/>
                <a:ea typeface="Raleway Medium" charset="0"/>
                <a:cs typeface="Trebuchet MS"/>
              </a:rPr>
              <a:t>These three buildings are very different: green – only office space; red – apartments and retail; blue – 3 restaurants, retail, a yoga studio, and office space. </a:t>
            </a:r>
          </a:p>
          <a:p>
            <a:pPr marL="457200" indent="-457200" algn="just">
              <a:buFont typeface="Arial"/>
              <a:buChar char="•"/>
            </a:pPr>
            <a:r>
              <a:rPr lang="en-US" sz="3000" dirty="0" smtClean="0">
                <a:latin typeface="Trebuchet MS"/>
                <a:ea typeface="Raleway Medium" charset="0"/>
                <a:cs typeface="Trebuchet MS"/>
              </a:rPr>
              <a:t>These 3 buildings demonstrate the difficulty of using water to estimate employment. </a:t>
            </a:r>
          </a:p>
          <a:p>
            <a:pPr marL="457200" indent="-457200" algn="just">
              <a:buFont typeface="Arial"/>
              <a:buChar char="•"/>
            </a:pPr>
            <a:r>
              <a:rPr lang="en-US" sz="3000" dirty="0" smtClean="0">
                <a:latin typeface="Trebuchet MS"/>
                <a:ea typeface="Raleway Medium" charset="0"/>
                <a:cs typeface="Trebuchet MS"/>
              </a:rPr>
              <a:t>One needs to account for the retail, restaurant, office, and apartment space in each building to estimate the number of people working in the building.</a:t>
            </a:r>
            <a:endParaRPr lang="en-US" sz="3000" dirty="0">
              <a:latin typeface="Trebuchet MS"/>
              <a:ea typeface="Raleway Medium" charset="0"/>
              <a:cs typeface="Trebuchet MS"/>
            </a:endParaRPr>
          </a:p>
        </p:txBody>
      </p:sp>
      <p:pic>
        <p:nvPicPr>
          <p:cNvPr id="36" name="Picture 3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863879" y="11867101"/>
            <a:ext cx="11415551" cy="4846320"/>
          </a:xfrm>
          <a:prstGeom prst="rect">
            <a:avLst/>
          </a:prstGeom>
          <a:noFill/>
          <a:ln>
            <a:noFill/>
          </a:ln>
        </p:spPr>
      </p:pic>
      <p:sp>
        <p:nvSpPr>
          <p:cNvPr id="8" name="TextBox 7"/>
          <p:cNvSpPr txBox="1"/>
          <p:nvPr/>
        </p:nvSpPr>
        <p:spPr>
          <a:xfrm>
            <a:off x="21013461" y="11668488"/>
            <a:ext cx="12213412" cy="4247317"/>
          </a:xfrm>
          <a:prstGeom prst="rect">
            <a:avLst/>
          </a:prstGeom>
          <a:noFill/>
        </p:spPr>
        <p:txBody>
          <a:bodyPr wrap="square" rtlCol="0">
            <a:spAutoFit/>
          </a:bodyPr>
          <a:lstStyle/>
          <a:p>
            <a:pPr marL="457200" indent="-457200" algn="just">
              <a:buFont typeface="Arial"/>
              <a:buChar char="•"/>
            </a:pPr>
            <a:r>
              <a:rPr lang="en-US" sz="3000" dirty="0" smtClean="0">
                <a:latin typeface="Trebuchet MS"/>
                <a:ea typeface="Raleway Medium" charset="0"/>
                <a:cs typeface="Trebuchet MS"/>
              </a:rPr>
              <a:t>Many federal employees</a:t>
            </a:r>
            <a:r>
              <a:rPr lang="en-US" sz="3000" dirty="0">
                <a:latin typeface="Trebuchet MS"/>
                <a:ea typeface="Raleway Medium" charset="0"/>
                <a:cs typeface="Trebuchet MS"/>
              </a:rPr>
              <a:t> </a:t>
            </a:r>
            <a:r>
              <a:rPr lang="en-US" sz="3000" dirty="0" smtClean="0">
                <a:latin typeface="Trebuchet MS"/>
                <a:ea typeface="Raleway Medium" charset="0"/>
                <a:cs typeface="Trebuchet MS"/>
              </a:rPr>
              <a:t>work in Arlington County.</a:t>
            </a:r>
          </a:p>
          <a:p>
            <a:pPr marL="457200" indent="-457200" algn="just">
              <a:buFont typeface="Arial"/>
              <a:buChar char="•"/>
            </a:pPr>
            <a:r>
              <a:rPr lang="en-US" sz="3000" dirty="0" smtClean="0">
                <a:latin typeface="Trebuchet MS"/>
                <a:ea typeface="Raleway Medium" charset="0"/>
                <a:cs typeface="Trebuchet MS"/>
              </a:rPr>
              <a:t>The administrative data sources used by MWCOG to quantify federal employment are the </a:t>
            </a:r>
            <a:r>
              <a:rPr lang="en-US" sz="3000" i="1" dirty="0" smtClean="0">
                <a:latin typeface="Trebuchet MS"/>
                <a:ea typeface="Raleway Medium" charset="0"/>
                <a:cs typeface="Trebuchet MS"/>
              </a:rPr>
              <a:t>Quarterly Census for Employment and Wages </a:t>
            </a:r>
            <a:r>
              <a:rPr lang="en-US" sz="3000" dirty="0" smtClean="0">
                <a:latin typeface="Trebuchet MS"/>
                <a:ea typeface="Raleway Medium" charset="0"/>
                <a:cs typeface="Trebuchet MS"/>
              </a:rPr>
              <a:t>(QCEW) and the </a:t>
            </a:r>
            <a:r>
              <a:rPr lang="en-US" sz="3000" i="1" dirty="0" smtClean="0">
                <a:latin typeface="Trebuchet MS"/>
                <a:ea typeface="Raleway Medium" charset="0"/>
                <a:cs typeface="Trebuchet MS"/>
              </a:rPr>
              <a:t>Defense Structure Reports</a:t>
            </a:r>
            <a:r>
              <a:rPr lang="en-US" sz="3000" dirty="0" smtClean="0">
                <a:latin typeface="Trebuchet MS"/>
                <a:ea typeface="Raleway Medium" charset="0"/>
                <a:cs typeface="Trebuchet MS"/>
              </a:rPr>
              <a:t>. </a:t>
            </a:r>
          </a:p>
          <a:p>
            <a:pPr marL="457200" indent="-457200" algn="just">
              <a:buFont typeface="Arial"/>
              <a:buChar char="•"/>
            </a:pPr>
            <a:r>
              <a:rPr lang="en-US" sz="3000" dirty="0" smtClean="0">
                <a:latin typeface="Trebuchet MS"/>
                <a:ea typeface="Raleway Medium" charset="0"/>
                <a:cs typeface="Trebuchet MS"/>
              </a:rPr>
              <a:t>In the QCEW, employees not covered by unemployment insurance are not included. Employer addresses are often missing, inaccurate, or out-of-date. </a:t>
            </a:r>
          </a:p>
          <a:p>
            <a:pPr marL="457200" indent="-457200" algn="just">
              <a:buFont typeface="Arial"/>
              <a:buChar char="•"/>
            </a:pPr>
            <a:r>
              <a:rPr lang="en-US" sz="3000" dirty="0" smtClean="0">
                <a:latin typeface="Trebuchet MS"/>
                <a:ea typeface="Raleway Medium" charset="0"/>
                <a:cs typeface="Trebuchet MS"/>
              </a:rPr>
              <a:t>In both sources, federal civilian, contract, and military employees can be excluded from the count for national security reasons. </a:t>
            </a:r>
            <a:endParaRPr lang="en-US" sz="3000" dirty="0">
              <a:latin typeface="Trebuchet MS"/>
              <a:cs typeface="Trebuchet MS"/>
            </a:endParaRPr>
          </a:p>
        </p:txBody>
      </p:sp>
      <p:sp>
        <p:nvSpPr>
          <p:cNvPr id="37" name="TextBox 36"/>
          <p:cNvSpPr txBox="1"/>
          <p:nvPr/>
        </p:nvSpPr>
        <p:spPr>
          <a:xfrm>
            <a:off x="2378052" y="18870453"/>
            <a:ext cx="30841720" cy="3785652"/>
          </a:xfrm>
          <a:prstGeom prst="rect">
            <a:avLst/>
          </a:prstGeom>
          <a:noFill/>
        </p:spPr>
        <p:txBody>
          <a:bodyPr wrap="square" rtlCol="0">
            <a:spAutoFit/>
          </a:bodyPr>
          <a:lstStyle/>
          <a:p>
            <a:pPr algn="just"/>
            <a:r>
              <a:rPr lang="en-US" sz="3000" dirty="0" smtClean="0">
                <a:latin typeface="Trebuchet MS"/>
                <a:ea typeface="Raleway Medium" charset="0"/>
                <a:cs typeface="Trebuchet MS"/>
              </a:rPr>
              <a:t>SDAL ideas for validating federal employment in Arlington County.</a:t>
            </a:r>
            <a:endParaRPr lang="en-US" sz="3000" dirty="0" smtClean="0">
              <a:solidFill>
                <a:srgbClr val="FF0000"/>
              </a:solidFill>
              <a:latin typeface="Trebuchet MS"/>
              <a:ea typeface="Raleway Medium" charset="0"/>
              <a:cs typeface="Trebuchet MS"/>
            </a:endParaRPr>
          </a:p>
          <a:p>
            <a:pPr marL="742950" indent="-742950" algn="just">
              <a:buFont typeface="+mj-lt"/>
              <a:buAutoNum type="arabicPeriod"/>
            </a:pPr>
            <a:r>
              <a:rPr lang="en-US" sz="3000" i="1" dirty="0" smtClean="0">
                <a:latin typeface="Trebuchet MS"/>
                <a:ea typeface="Raleway Medium" charset="0"/>
                <a:cs typeface="Trebuchet MS"/>
              </a:rPr>
              <a:t>Supplementing the Data Sources</a:t>
            </a:r>
            <a:r>
              <a:rPr lang="en-US" sz="3000" dirty="0" smtClean="0">
                <a:latin typeface="Trebuchet MS"/>
                <a:ea typeface="Raleway Medium" charset="0"/>
                <a:cs typeface="Trebuchet MS"/>
              </a:rPr>
              <a:t>.  Construct a data set of federal work sites by merging together alternative data sources such as, GSA federal leasing data, Base Realignment and Closure reports, federal employment data from OPM and Census, commercial employment data from CoStar and InfoUSA, a Washington Post article on secret government organization and contractors, internet information on the location of federal agencies, demographer institutional knowledge. The QCEW data will be checked against the merged data sources each quarter to construct a body of evidence that can used to validate QCEW employment numbers and quantify any bias. </a:t>
            </a:r>
          </a:p>
          <a:p>
            <a:pPr marL="742950" indent="-742950" algn="just">
              <a:buFont typeface="+mj-lt"/>
              <a:buAutoNum type="arabicPeriod"/>
            </a:pPr>
            <a:r>
              <a:rPr lang="en-US" sz="3000" i="1" dirty="0" smtClean="0">
                <a:latin typeface="Trebuchet MS"/>
                <a:ea typeface="Raleway Medium" charset="0"/>
                <a:cs typeface="Trebuchet MS"/>
              </a:rPr>
              <a:t>Surrogates for Employment</a:t>
            </a:r>
            <a:r>
              <a:rPr lang="en-US" sz="3000" dirty="0" smtClean="0">
                <a:latin typeface="Trebuchet MS"/>
                <a:ea typeface="Raleway Medium" charset="0"/>
                <a:cs typeface="Trebuchet MS"/>
              </a:rPr>
              <a:t>.  Evaluate whether building occupancy measures such as water, sewer, and cell phone usage data can be used as surrogates for employment at federal facilities.</a:t>
            </a:r>
          </a:p>
          <a:p>
            <a:pPr algn="just"/>
            <a:r>
              <a:rPr lang="en-US" sz="3000" dirty="0" smtClean="0">
                <a:latin typeface="Trebuchet MS"/>
                <a:ea typeface="Raleway Medium" charset="0"/>
                <a:cs typeface="Trebuchet MS"/>
              </a:rPr>
              <a:t>3.   </a:t>
            </a:r>
            <a:r>
              <a:rPr lang="en-US" sz="3000" i="1" dirty="0" smtClean="0">
                <a:latin typeface="Trebuchet MS"/>
                <a:ea typeface="Raleway Medium" charset="0"/>
                <a:cs typeface="Trebuchet MS"/>
              </a:rPr>
              <a:t>Geocoding and address verification</a:t>
            </a:r>
            <a:r>
              <a:rPr lang="en-US" sz="3000" dirty="0" smtClean="0">
                <a:latin typeface="Trebuchet MS"/>
                <a:ea typeface="Raleway Medium" charset="0"/>
                <a:cs typeface="Trebuchet MS"/>
              </a:rPr>
              <a:t>.  Document geocoding issues and compile recommendations for collecting accurate address information.</a:t>
            </a:r>
            <a:endParaRPr lang="en-US" sz="3000" dirty="0">
              <a:latin typeface="Trebuchet MS"/>
              <a:cs typeface="Trebuchet MS"/>
            </a:endParaRPr>
          </a:p>
        </p:txBody>
      </p:sp>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807" y="23327722"/>
            <a:ext cx="33176353" cy="1916797"/>
          </a:xfrm>
          <a:prstGeom prst="rect">
            <a:avLst/>
          </a:prstGeom>
        </p:spPr>
      </p:pic>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6113" y="35773175"/>
            <a:ext cx="33176353" cy="1916797"/>
          </a:xfrm>
          <a:prstGeom prst="rect">
            <a:avLst/>
          </a:prstGeom>
        </p:spPr>
      </p:pic>
      <p:pic>
        <p:nvPicPr>
          <p:cNvPr id="44" name="Picture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6113" y="5751658"/>
            <a:ext cx="33753318" cy="1916797"/>
          </a:xfrm>
          <a:prstGeom prst="rect">
            <a:avLst/>
          </a:prstGeom>
        </p:spPr>
      </p:pic>
      <p:sp>
        <p:nvSpPr>
          <p:cNvPr id="25" name="TextBox 24"/>
          <p:cNvSpPr txBox="1"/>
          <p:nvPr/>
        </p:nvSpPr>
        <p:spPr>
          <a:xfrm>
            <a:off x="2621499" y="5557220"/>
            <a:ext cx="3917354" cy="1092607"/>
          </a:xfrm>
          <a:prstGeom prst="rect">
            <a:avLst/>
          </a:prstGeom>
          <a:noFill/>
        </p:spPr>
        <p:txBody>
          <a:bodyPr wrap="none" rtlCol="0">
            <a:spAutoFit/>
          </a:bodyPr>
          <a:lstStyle/>
          <a:p>
            <a:r>
              <a:rPr lang="en-US" sz="6500" dirty="0" smtClean="0">
                <a:latin typeface="Raleway Medium" charset="0"/>
                <a:ea typeface="Raleway Medium" charset="0"/>
                <a:cs typeface="Raleway Medium" charset="0"/>
              </a:rPr>
              <a:t>The Issue</a:t>
            </a:r>
            <a:endParaRPr lang="en-US" sz="6500" dirty="0"/>
          </a:p>
        </p:txBody>
      </p:sp>
      <p:sp>
        <p:nvSpPr>
          <p:cNvPr id="48" name="Rectangle 47"/>
          <p:cNvSpPr/>
          <p:nvPr/>
        </p:nvSpPr>
        <p:spPr>
          <a:xfrm>
            <a:off x="2684558" y="36477802"/>
            <a:ext cx="30535214" cy="1938992"/>
          </a:xfrm>
          <a:prstGeom prst="rect">
            <a:avLst/>
          </a:prstGeom>
        </p:spPr>
        <p:txBody>
          <a:bodyPr wrap="square">
            <a:spAutoFit/>
          </a:bodyPr>
          <a:lstStyle/>
          <a:p>
            <a:endParaRPr lang="en-US" sz="3000" dirty="0" smtClean="0">
              <a:latin typeface="Trebuchet MS"/>
              <a:ea typeface="Raleway Medium" charset="0"/>
              <a:cs typeface="Trebuchet MS"/>
            </a:endParaRPr>
          </a:p>
          <a:p>
            <a:r>
              <a:rPr lang="en-US" sz="3000" dirty="0" smtClean="0">
                <a:latin typeface="Trebuchet MS"/>
                <a:ea typeface="Raleway Medium" charset="0"/>
                <a:cs typeface="Trebuchet MS"/>
              </a:rPr>
              <a:t>NCHRP 08-36, Task 098 Improving Employment Data for Transportation Planning </a:t>
            </a:r>
            <a:r>
              <a:rPr lang="en-US" sz="3000" u="sng" dirty="0" smtClean="0">
                <a:solidFill>
                  <a:srgbClr val="0000FF"/>
                </a:solidFill>
                <a:latin typeface="Trebuchet MS"/>
                <a:ea typeface="Arial Narrow" charset="0"/>
                <a:cs typeface="Trebuchet MS"/>
                <a:hlinkClick r:id="rId8"/>
              </a:rPr>
              <a:t>http</a:t>
            </a:r>
            <a:r>
              <a:rPr lang="en-US" sz="3000" u="sng" dirty="0">
                <a:solidFill>
                  <a:srgbClr val="0000FF"/>
                </a:solidFill>
                <a:latin typeface="Trebuchet MS"/>
                <a:ea typeface="Arial Narrow" charset="0"/>
                <a:cs typeface="Trebuchet MS"/>
                <a:hlinkClick r:id="rId8"/>
              </a:rPr>
              <a:t>://onlinepubs.trb.org/onlinepubs/nchrp/docs/NCHRP08-36%2898%29_FR.pdf</a:t>
            </a:r>
            <a:endParaRPr lang="en-US" sz="3000" dirty="0">
              <a:latin typeface="Trebuchet MS"/>
              <a:ea typeface="Arial Narrow" charset="0"/>
              <a:cs typeface="Trebuchet MS"/>
            </a:endParaRPr>
          </a:p>
          <a:p>
            <a:r>
              <a:rPr lang="en-US" sz="3000" dirty="0" smtClean="0">
                <a:latin typeface="Trebuchet MS"/>
                <a:ea typeface="Raleway Medium" charset="0"/>
                <a:cs typeface="Trebuchet MS"/>
              </a:rPr>
              <a:t>Top Secret America </a:t>
            </a:r>
            <a:r>
              <a:rPr lang="en-US" sz="3000" i="1" dirty="0" smtClean="0">
                <a:latin typeface="Trebuchet MS"/>
                <a:ea typeface="Raleway Medium" charset="0"/>
                <a:cs typeface="Trebuchet MS"/>
              </a:rPr>
              <a:t>A Washington Post Investigation </a:t>
            </a:r>
            <a:r>
              <a:rPr lang="en-US" sz="3000" dirty="0" smtClean="0">
                <a:latin typeface="Trebuchet MS"/>
                <a:ea typeface="Raleway Medium" charset="0"/>
                <a:cs typeface="Trebuchet MS"/>
              </a:rPr>
              <a:t>(July 2010) </a:t>
            </a:r>
            <a:r>
              <a:rPr lang="en-US" sz="3000" dirty="0" smtClean="0">
                <a:latin typeface="Trebuchet MS"/>
                <a:ea typeface="Arial Narrow" charset="0"/>
                <a:cs typeface="Trebuchet MS"/>
                <a:hlinkClick r:id="rId9"/>
              </a:rPr>
              <a:t>http</a:t>
            </a:r>
            <a:r>
              <a:rPr lang="en-US" sz="3000" dirty="0">
                <a:latin typeface="Trebuchet MS"/>
                <a:ea typeface="Arial Narrow" charset="0"/>
                <a:cs typeface="Trebuchet MS"/>
                <a:hlinkClick r:id="rId9"/>
              </a:rPr>
              <a:t>://projects.washingtonpost.com/top-secret-america/articles/</a:t>
            </a:r>
            <a:endParaRPr lang="en-US" sz="3000" dirty="0">
              <a:latin typeface="Trebuchet MS"/>
              <a:ea typeface="Arial Narrow" charset="0"/>
              <a:cs typeface="Trebuchet MS"/>
            </a:endParaRPr>
          </a:p>
          <a:p>
            <a:endParaRPr lang="en-US" sz="3000" dirty="0">
              <a:latin typeface="Trebuchet MS"/>
              <a:cs typeface="Trebuchet MS"/>
            </a:endParaRPr>
          </a:p>
        </p:txBody>
      </p:sp>
      <p:pic>
        <p:nvPicPr>
          <p:cNvPr id="31" name="Picture 30"/>
          <p:cNvPicPr>
            <a:picLocks noChangeAspect="1"/>
          </p:cNvPicPr>
          <p:nvPr/>
        </p:nvPicPr>
        <p:blipFill>
          <a:blip r:embed="rId5"/>
          <a:stretch>
            <a:fillRect/>
          </a:stretch>
        </p:blipFill>
        <p:spPr>
          <a:xfrm>
            <a:off x="14655250" y="9351852"/>
            <a:ext cx="5789223" cy="8412480"/>
          </a:xfrm>
          <a:prstGeom prst="rect">
            <a:avLst/>
          </a:prstGeom>
        </p:spPr>
      </p:pic>
      <p:sp>
        <p:nvSpPr>
          <p:cNvPr id="32" name="TextBox 31"/>
          <p:cNvSpPr txBox="1"/>
          <p:nvPr/>
        </p:nvSpPr>
        <p:spPr>
          <a:xfrm>
            <a:off x="11161238" y="2047657"/>
            <a:ext cx="24525762" cy="3170099"/>
          </a:xfrm>
          <a:prstGeom prst="rect">
            <a:avLst/>
          </a:prstGeom>
          <a:noFill/>
        </p:spPr>
        <p:txBody>
          <a:bodyPr wrap="square" rtlCol="0">
            <a:spAutoFit/>
          </a:bodyPr>
          <a:lstStyle/>
          <a:p>
            <a:r>
              <a:rPr lang="en-US" sz="20000" dirty="0" smtClean="0">
                <a:latin typeface="Blanch Caps"/>
                <a:ea typeface="Blanch Caps" charset="0"/>
                <a:cs typeface="Raleway Medium"/>
              </a:rPr>
              <a:t>IN ARLINGTON </a:t>
            </a:r>
            <a:r>
              <a:rPr lang="en-US" sz="20000" dirty="0">
                <a:latin typeface="Blanch Caps"/>
                <a:ea typeface="Blanch Caps" charset="0"/>
                <a:cs typeface="Raleway Medium"/>
              </a:rPr>
              <a:t>COUNTY</a:t>
            </a:r>
          </a:p>
        </p:txBody>
      </p:sp>
      <p:sp>
        <p:nvSpPr>
          <p:cNvPr id="7" name="Rectangle 6"/>
          <p:cNvSpPr/>
          <p:nvPr/>
        </p:nvSpPr>
        <p:spPr>
          <a:xfrm>
            <a:off x="33219772" y="39217600"/>
            <a:ext cx="2467228" cy="1041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27749101" y="39409416"/>
            <a:ext cx="7455299" cy="461665"/>
          </a:xfrm>
          <a:prstGeom prst="rect">
            <a:avLst/>
          </a:prstGeom>
          <a:noFill/>
        </p:spPr>
        <p:txBody>
          <a:bodyPr wrap="square" rtlCol="0">
            <a:spAutoFit/>
          </a:bodyPr>
          <a:lstStyle/>
          <a:p>
            <a:pPr algn="r"/>
            <a:r>
              <a:rPr lang="en-US" sz="2400" b="1" dirty="0" err="1" smtClean="0">
                <a:solidFill>
                  <a:schemeClr val="bg2">
                    <a:lumMod val="50000"/>
                  </a:schemeClr>
                </a:solidFill>
                <a:latin typeface="Raleway Medium" charset="0"/>
                <a:ea typeface="Raleway Medium" charset="0"/>
                <a:cs typeface="Raleway Medium" charset="0"/>
              </a:rPr>
              <a:t>bi.vt.edu</a:t>
            </a:r>
            <a:r>
              <a:rPr lang="en-US" sz="2400" b="1" dirty="0" smtClean="0">
                <a:solidFill>
                  <a:schemeClr val="bg2">
                    <a:lumMod val="50000"/>
                  </a:schemeClr>
                </a:solidFill>
                <a:latin typeface="Raleway Medium" charset="0"/>
                <a:ea typeface="Raleway Medium" charset="0"/>
                <a:cs typeface="Raleway Medium" charset="0"/>
              </a:rPr>
              <a:t>/</a:t>
            </a:r>
            <a:r>
              <a:rPr lang="en-US" sz="2400" b="1" dirty="0" err="1" smtClean="0">
                <a:solidFill>
                  <a:schemeClr val="bg2">
                    <a:lumMod val="50000"/>
                  </a:schemeClr>
                </a:solidFill>
                <a:latin typeface="Raleway Medium" charset="0"/>
                <a:ea typeface="Raleway Medium" charset="0"/>
                <a:cs typeface="Raleway Medium" charset="0"/>
              </a:rPr>
              <a:t>sdal</a:t>
            </a:r>
            <a:endParaRPr lang="en-US" sz="2400" b="1" dirty="0">
              <a:solidFill>
                <a:schemeClr val="bg2">
                  <a:lumMod val="50000"/>
                </a:schemeClr>
              </a:solidFill>
              <a:latin typeface="Raleway Medium" charset="0"/>
              <a:ea typeface="Raleway Medium" charset="0"/>
              <a:cs typeface="Raleway Medium" charset="0"/>
            </a:endParaRPr>
          </a:p>
        </p:txBody>
      </p:sp>
      <p:sp>
        <p:nvSpPr>
          <p:cNvPr id="34" name="TextBox 33"/>
          <p:cNvSpPr txBox="1"/>
          <p:nvPr/>
        </p:nvSpPr>
        <p:spPr>
          <a:xfrm>
            <a:off x="1669773" y="4449557"/>
            <a:ext cx="7191511" cy="630942"/>
          </a:xfrm>
          <a:prstGeom prst="rect">
            <a:avLst/>
          </a:prstGeom>
          <a:noFill/>
        </p:spPr>
        <p:txBody>
          <a:bodyPr wrap="square" rtlCol="0">
            <a:spAutoFit/>
          </a:bodyPr>
          <a:lstStyle/>
          <a:p>
            <a:pPr algn="ctr"/>
            <a:r>
              <a:rPr lang="en-US" sz="3500" b="1" dirty="0" smtClean="0">
                <a:solidFill>
                  <a:srgbClr val="5D89B4"/>
                </a:solidFill>
                <a:latin typeface="Raleway" charset="0"/>
                <a:ea typeface="Raleway" charset="0"/>
                <a:cs typeface="Raleway" charset="0"/>
              </a:rPr>
              <a:t>Data Science for the Public Good</a:t>
            </a:r>
            <a:endParaRPr lang="en-US" sz="3500" b="1" dirty="0" smtClean="0">
              <a:solidFill>
                <a:srgbClr val="5D89B4"/>
              </a:solidFill>
              <a:latin typeface="Raleway" charset="0"/>
              <a:ea typeface="Raleway" charset="0"/>
              <a:cs typeface="Raleway" charset="0"/>
            </a:endParaRPr>
          </a:p>
        </p:txBody>
      </p:sp>
    </p:spTree>
    <p:extLst>
      <p:ext uri="{BB962C8B-B14F-4D97-AF65-F5344CB8AC3E}">
        <p14:creationId xmlns:p14="http://schemas.microsoft.com/office/powerpoint/2010/main" val="145200946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2304</TotalTime>
  <Words>632</Words>
  <Application>Microsoft Macintosh PowerPoint</Application>
  <PresentationFormat>Custom</PresentationFormat>
  <Paragraphs>34</Paragraphs>
  <Slides>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vt:i4>
      </vt:variant>
    </vt:vector>
  </HeadingPairs>
  <TitlesOfParts>
    <vt:vector size="10" baseType="lpstr">
      <vt:lpstr>Arial Narrow</vt:lpstr>
      <vt:lpstr>Blanch Caps</vt:lpstr>
      <vt:lpstr>Calibri</vt:lpstr>
      <vt:lpstr>Calibri Light</vt:lpstr>
      <vt:lpstr>Raleway</vt:lpstr>
      <vt:lpstr>Raleway Medium</vt:lpstr>
      <vt:lpstr>Trebuchet MS</vt:lpstr>
      <vt:lpstr>Arial</vt:lpstr>
      <vt:lpstr>Office Theme</vt:lpstr>
      <vt:lpstr>PowerPoint Presentation</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Alex Crookshanks</cp:lastModifiedBy>
  <cp:revision>77</cp:revision>
  <cp:lastPrinted>2016-07-22T15:40:10Z</cp:lastPrinted>
  <dcterms:created xsi:type="dcterms:W3CDTF">2016-07-05T19:56:53Z</dcterms:created>
  <dcterms:modified xsi:type="dcterms:W3CDTF">2016-08-23T15:13:09Z</dcterms:modified>
</cp:coreProperties>
</file>